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3" r:id="rId2"/>
  </p:sldMasterIdLst>
  <p:notesMasterIdLst>
    <p:notesMasterId r:id="rId11"/>
  </p:notesMasterIdLst>
  <p:sldIdLst>
    <p:sldId id="274" r:id="rId3"/>
    <p:sldId id="393" r:id="rId4"/>
    <p:sldId id="395" r:id="rId5"/>
    <p:sldId id="396" r:id="rId6"/>
    <p:sldId id="397" r:id="rId7"/>
    <p:sldId id="399" r:id="rId8"/>
    <p:sldId id="400" r:id="rId9"/>
    <p:sldId id="41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28F"/>
    <a:srgbClr val="BDD7EE"/>
    <a:srgbClr val="175194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6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13F24A-0F7A-4786-87DD-EB9EF87C6FA8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D95EE-630B-4653-B2A4-70395684C83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3532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903A-F384-45F8-8F54-371D1B9090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CD0764-DC1C-4C58-A1F1-9F4E6C68A3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2C237-D8E3-4541-8438-F37A3AA29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76E9C-B1A8-49EF-91E2-B003CCF65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D6E83-485B-471D-AA0B-DB04A6224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279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20120-A80D-424C-9C2E-92F374E7C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7296E0-3415-4438-8194-E33F141E5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B0407-E801-4E75-A256-2D6FFAB40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80971-6FD3-4AF0-B215-29318567F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8B16C-F93C-4522-ACAE-3461009C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4232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5E16A6-1419-4631-812C-181D39144D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F9B741-71C2-4806-872C-6DF4210AC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A9888-C411-403F-8BE4-71A300AEC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BE751-FB1E-486F-9BF7-F0492EA39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C1B2-343C-43AD-A8CD-6565EA4C8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848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1">
    <p:bg>
      <p:bgPr>
        <a:gradFill flip="none" rotWithShape="1">
          <a:gsLst>
            <a:gs pos="6000">
              <a:schemeClr val="bg1">
                <a:lumMod val="50000"/>
              </a:schemeClr>
            </a:gs>
            <a:gs pos="95000">
              <a:srgbClr val="49B19D"/>
            </a:gs>
          </a:gsLst>
          <a:lin ang="27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ky, outdoor, fence, building&#10;&#10;Description automatically generated">
            <a:extLst>
              <a:ext uri="{FF2B5EF4-FFF2-40B4-BE49-F238E27FC236}">
                <a16:creationId xmlns:a16="http://schemas.microsoft.com/office/drawing/2014/main" id="{B64C04F7-6C77-CF47-8812-DDBC0B00B2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70000"/>
          </a:blip>
          <a:srcRect l="1026" t="8677" r="1026" b="8677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81000" y="5831698"/>
            <a:ext cx="9982200" cy="46914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668" y="5831699"/>
            <a:ext cx="3608832" cy="46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361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668" y="5831699"/>
            <a:ext cx="3608832" cy="46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94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9A3DE5D3-660C-EE47-971E-ED6306981A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520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E441049-3E58-544E-85DA-4A2E7CDF40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9300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47CD46A-6DB4-A241-A63D-3E0B44ACE2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020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">
          <p15:clr>
            <a:srgbClr val="FBAE40"/>
          </p15:clr>
        </p15:guide>
        <p15:guide id="2" orient="horz" pos="75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ECD5EE1B-8C08-EC49-81C8-8BDCD90D74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3001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3810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64008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19AF170-AC0F-AE4E-855A-7E3CC573D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95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5410200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4157" y="1295400"/>
            <a:ext cx="5436844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9"/>
          <p:cNvSpPr>
            <a:spLocks noGrp="1"/>
          </p:cNvSpPr>
          <p:nvPr>
            <p:ph sz="quarter" idx="11"/>
          </p:nvPr>
        </p:nvSpPr>
        <p:spPr>
          <a:xfrm>
            <a:off x="3810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9"/>
          <p:cNvSpPr>
            <a:spLocks noGrp="1"/>
          </p:cNvSpPr>
          <p:nvPr>
            <p:ph sz="quarter" idx="12"/>
          </p:nvPr>
        </p:nvSpPr>
        <p:spPr>
          <a:xfrm>
            <a:off x="64008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B5B77A-2929-1645-ADF2-F0636D78F6A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41097" y="6398977"/>
            <a:ext cx="1823412" cy="366183"/>
          </a:xfrm>
          <a:prstGeom prst="rect">
            <a:avLst/>
          </a:prstGeom>
        </p:spPr>
        <p:txBody>
          <a:bodyPr/>
          <a:lstStyle/>
          <a:p>
            <a:pPr algn="l"/>
            <a:endParaRPr lang="en-US" b="1" dirty="0">
              <a:solidFill>
                <a:srgbClr val="80808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0A423F-24C0-1342-83EB-58BD4D794F4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/>
          <a:lstStyle/>
          <a:p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157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5C946-1736-401E-82FE-5339820DB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F6906-A91D-46C1-919C-EFFC66466C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8D796-8048-4573-BD3C-28D62F216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2C7DD-A905-418D-9BD9-6F8147AF4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690F6-F9CC-43DF-AD2C-9AB427EC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74420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053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229600" y="1295400"/>
            <a:ext cx="3581400" cy="6858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9"/>
          <p:cNvSpPr>
            <a:spLocks noGrp="1"/>
          </p:cNvSpPr>
          <p:nvPr>
            <p:ph sz="quarter" idx="13"/>
          </p:nvPr>
        </p:nvSpPr>
        <p:spPr>
          <a:xfrm>
            <a:off x="3810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/>
          </p:nvPr>
        </p:nvSpPr>
        <p:spPr>
          <a:xfrm>
            <a:off x="43053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4"/>
          </p:nvPr>
        </p:nvSpPr>
        <p:spPr>
          <a:xfrm>
            <a:off x="8229600" y="2057400"/>
            <a:ext cx="3581400" cy="39624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133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600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00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BFD099-2E1C-9F45-88F0-45D72CD34F4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41097" y="6398977"/>
            <a:ext cx="1823412" cy="366183"/>
          </a:xfrm>
          <a:prstGeom prst="rect">
            <a:avLst/>
          </a:prstGeom>
        </p:spPr>
        <p:txBody>
          <a:bodyPr/>
          <a:lstStyle/>
          <a:p>
            <a:pPr algn="l"/>
            <a:endParaRPr lang="en-US" b="1" dirty="0">
              <a:solidFill>
                <a:srgbClr val="80808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6B269-C337-EE40-99EF-80E4629EF19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/>
          <a:lstStyle/>
          <a:p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578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3083" y="6451744"/>
            <a:ext cx="1438648" cy="187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EEF952-C24A-5446-AE21-5757976B74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41097" y="6398977"/>
            <a:ext cx="1823412" cy="3661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85000"/>
                  </a:schemeClr>
                </a:solidFill>
              </a:defRPr>
            </a:lvl1pPr>
          </a:lstStyle>
          <a:p>
            <a:pPr algn="l"/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27F8E7-F1A9-7340-B58E-75CF14B94C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85000"/>
                  </a:schemeClr>
                </a:solidFill>
              </a:defRPr>
            </a:lvl1pPr>
          </a:lstStyle>
          <a:p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6698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3083" y="6451744"/>
            <a:ext cx="1438648" cy="1870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E5E73A-0AA5-5E4A-8C3E-5E4AE820DA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41097" y="6398977"/>
            <a:ext cx="1823412" cy="3661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85000"/>
                  </a:schemeClr>
                </a:solidFill>
              </a:defRPr>
            </a:lvl1pPr>
          </a:lstStyle>
          <a:p>
            <a:pPr algn="l"/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1BA2D4-BEEA-5C46-AD98-EB54A88C24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>
                    <a:lumMod val="85000"/>
                  </a:schemeClr>
                </a:solidFill>
              </a:defRPr>
            </a:lvl1pPr>
          </a:lstStyle>
          <a:p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0880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837" y="3005739"/>
            <a:ext cx="6790944" cy="88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42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837" y="3005739"/>
            <a:ext cx="6790944" cy="88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5328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slide_Dell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67525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lIns="243840" tIns="182880" rIns="182880" bIns="182880" rtlCol="0" anchor="ctr">
            <a:noAutofit/>
          </a:bodyPr>
          <a:lstStyle/>
          <a:p>
            <a:pPr algn="ctr" defTabSz="1219170" fontAlgn="base">
              <a:lnSpc>
                <a:spcPct val="90000"/>
              </a:lnSpc>
              <a:spcBef>
                <a:spcPts val="800"/>
              </a:spcBef>
            </a:pPr>
            <a:endParaRPr lang="en-US" sz="2667" dirty="0">
              <a:solidFill>
                <a:srgbClr val="00000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5761" y="2331028"/>
            <a:ext cx="9134535" cy="1994392"/>
          </a:xfrm>
          <a:prstGeom prst="rect">
            <a:avLst/>
          </a:prstGeom>
        </p:spPr>
        <p:txBody>
          <a:bodyPr lIns="0" rIns="0" anchor="ctr" anchorCtr="0">
            <a:normAutofit/>
          </a:bodyPr>
          <a:lstStyle>
            <a:lvl1pPr>
              <a:defRPr sz="72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6" name="Picture 5" descr="DellTech_Logo_Hz_Wht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575" y="6452777"/>
            <a:ext cx="1433160" cy="18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59784"/>
      </p:ext>
    </p:extLst>
  </p:cSld>
  <p:clrMapOvr>
    <a:masterClrMapping/>
  </p:clrMapOvr>
  <p:transition spd="med"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slide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67525"/>
          </a:xfrm>
          <a:prstGeom prst="rect">
            <a:avLst/>
          </a:prstGeom>
          <a:solidFill>
            <a:schemeClr val="accent2"/>
          </a:solidFill>
          <a:effectLst/>
        </p:spPr>
        <p:txBody>
          <a:bodyPr wrap="square" lIns="243840" tIns="182880" rIns="182880" bIns="182880" rtlCol="0" anchor="ctr">
            <a:noAutofit/>
          </a:bodyPr>
          <a:lstStyle/>
          <a:p>
            <a:pPr algn="ctr" defTabSz="1219170" fontAlgn="base">
              <a:lnSpc>
                <a:spcPct val="90000"/>
              </a:lnSpc>
              <a:spcBef>
                <a:spcPts val="800"/>
              </a:spcBef>
            </a:pPr>
            <a:endParaRPr lang="en-US" sz="2667" dirty="0">
              <a:solidFill>
                <a:srgbClr val="00000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365761" y="2331028"/>
            <a:ext cx="9134535" cy="1994392"/>
          </a:xfrm>
          <a:prstGeom prst="rect">
            <a:avLst/>
          </a:prstGeom>
        </p:spPr>
        <p:txBody>
          <a:bodyPr lIns="0" rIns="0" anchor="ctr" anchorCtr="0">
            <a:normAutofit/>
          </a:bodyPr>
          <a:lstStyle>
            <a:lvl1pPr>
              <a:defRPr sz="72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divider slide title  </a:t>
            </a:r>
          </a:p>
        </p:txBody>
      </p:sp>
      <p:pic>
        <p:nvPicPr>
          <p:cNvPr id="6" name="Picture 5" descr="DellTech_Logo_Hz_Wht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575" y="6452777"/>
            <a:ext cx="1433160" cy="185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21033"/>
      </p:ext>
    </p:extLst>
  </p:cSld>
  <p:clrMapOvr>
    <a:masterClrMapping/>
  </p:clrMapOvr>
  <p:transition spd="med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5C974-C641-45D1-8F9E-94B77CCC6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CB986-9B6C-4741-A787-AABAAD66C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4FC80-5EC4-4E0F-BD7A-3BC623EA1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E1DF7-8F48-422E-9116-D6F462A58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12409-FFFD-41BA-800E-2FC149AC3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0150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5D04B-DB1D-4648-BC90-05C080A36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51D29-E5AE-468C-8BB3-297D03F4FE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715A4-61BD-4306-940E-2D9178E20C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B5B06B-0FA7-461B-80BF-6D6AA0837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08927-066B-49ED-AC81-EB1C2A807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FDC601-79E1-4AFF-B2F9-814DAD86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324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90F36-B49B-4E9C-9132-3E628E434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236266-D7C4-4B37-8DC3-D0AF8C508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F059D-2667-41EE-BD3F-7ED3D8612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CA103D-8800-4237-AAA5-F121D3E74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8B19D4-95EF-4EA1-AD98-C58E1743DF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4B22A9-050D-4F83-B26D-AB3AD055C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F1AA1D-E735-4FE7-8B5A-0B13B7A18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DB17BC-23B9-4D72-9059-C4755E961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4529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4AA67-3311-431A-A638-41CCC9ADE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A7488-B2DA-46CF-AEDF-8C9EF561A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F63D2C-2FEC-4C20-90CB-8C9A28026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34C90E-A36E-490C-B065-AD408B7D1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589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8133E6-8D62-400D-8052-F59D4B64A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23F074-E399-46ED-BA01-4CDFCF70A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9CD8DE-884D-411E-9AA4-B4CD67F74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41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1472A-F816-4F1C-AEBC-D10F44544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12FFD-2FB8-4A2A-83BF-D20862D47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C477E8-2FA1-478C-AE00-0150CB694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4D5686-7F16-4BF5-BF4E-D155384A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4AF1F-705E-4117-AFFE-F5EC1A566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4CD2B-3B4A-4B45-B2C0-E528CED40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3902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3AF39-B6E3-4D9F-98E9-21D679712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421304-32E2-4285-94CD-C2D7DDB8FB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927453-57CF-43FB-9863-D021CC24F2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66618-5CDD-40AC-9476-73D0F7A15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E4AA1-9F94-44A2-830D-5B8EFFED4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F5705-4CCA-4613-8FBD-5F300D939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4914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3F8FAF-8FD1-4AC0-8836-3ACD7AD9A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399B3-464F-4CBB-94E4-7B1343024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00A28-F795-45DB-9B04-9407A6D33D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E07FD5-3BF4-45F2-9CCA-C1C3D7A9BDC2}" type="datetimeFigureOut">
              <a:rPr lang="en-IN" smtClean="0"/>
              <a:t>27-06-2020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EFF3E-93E0-44EB-9D07-25003BE69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65D9B-EFED-4393-BED1-56EE99894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0EA77-9FAE-402C-990F-7280F636E3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829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3079" y="6451744"/>
            <a:ext cx="1438656" cy="187024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4FB75EE-CEAB-D248-9E4A-D54C2131D8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60" y="6398977"/>
            <a:ext cx="381769" cy="366183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#</a:t>
            </a:r>
            <a:fld id="{83F276E4-F611-7148-BB0F-886F5D5E2D4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011D31-1C9F-5E4F-96D5-23931E03E608}"/>
              </a:ext>
            </a:extLst>
          </p:cNvPr>
          <p:cNvSpPr/>
          <p:nvPr userDrawn="1"/>
        </p:nvSpPr>
        <p:spPr>
          <a:xfrm>
            <a:off x="431029" y="6462799"/>
            <a:ext cx="178766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800" b="1" dirty="0">
                <a:solidFill>
                  <a:srgbClr val="808080"/>
                </a:solidFill>
              </a:rPr>
              <a:t>Dell </a:t>
            </a:r>
            <a:r>
              <a:rPr lang="en-US" sz="800" b="1" dirty="0">
                <a:solidFill>
                  <a:srgbClr val="808080"/>
                </a:solidFill>
                <a:cs typeface="Arial" panose="020B0604020202020204" pitchFamily="34" charset="0"/>
              </a:rPr>
              <a:t>–</a:t>
            </a:r>
            <a:r>
              <a:rPr lang="en-US" sz="800" b="1" dirty="0">
                <a:solidFill>
                  <a:srgbClr val="808080"/>
                </a:solidFill>
              </a:rPr>
              <a:t> Internal Use </a:t>
            </a:r>
            <a:r>
              <a:rPr lang="en-US" sz="800" b="1" dirty="0">
                <a:solidFill>
                  <a:srgbClr val="808080"/>
                </a:solidFill>
                <a:cs typeface="Arial" panose="020B0604020202020204" pitchFamily="34" charset="0"/>
              </a:rPr>
              <a:t>–</a:t>
            </a:r>
            <a:r>
              <a:rPr lang="en-US" sz="800" b="1" dirty="0">
                <a:solidFill>
                  <a:srgbClr val="808080"/>
                </a:solidFill>
              </a:rPr>
              <a:t>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0370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2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12" Type="http://schemas.openxmlformats.org/officeDocument/2006/relationships/image" Target="../media/image2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20.png"/><Relationship Id="rId5" Type="http://schemas.openxmlformats.org/officeDocument/2006/relationships/image" Target="../media/image16.png"/><Relationship Id="rId10" Type="http://schemas.openxmlformats.org/officeDocument/2006/relationships/hyperlink" Target="http://hive.apache.org/" TargetMode="External"/><Relationship Id="rId4" Type="http://schemas.openxmlformats.org/officeDocument/2006/relationships/hyperlink" Target="http://hadoop.apache.org/" TargetMode="External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DC153-B0D0-4F72-A234-0F2145146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925" y="340306"/>
            <a:ext cx="5127171" cy="1450757"/>
          </a:xfrm>
        </p:spPr>
        <p:txBody>
          <a:bodyPr>
            <a:normAutofit/>
          </a:bodyPr>
          <a:lstStyle/>
          <a:p>
            <a:r>
              <a:rPr lang="en-IN" sz="4000" dirty="0"/>
              <a:t>Some guidelines..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3958CF-8B1D-4976-B304-F91AA3BC95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1225"/>
          <a:stretch/>
        </p:blipFill>
        <p:spPr>
          <a:xfrm>
            <a:off x="273801" y="645108"/>
            <a:ext cx="3687514" cy="513005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A6538954-4607-4193-8571-A6977AE09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921" y="1791063"/>
            <a:ext cx="7376159" cy="351245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sz="2000" b="1" u="sng" dirty="0">
              <a:latin typeface="Calibri" panose="020F0502020204030204" pitchFamily="34" charset="0"/>
              <a:ea typeface="Century Gothic"/>
              <a:cs typeface="Calibri" panose="020F0502020204030204" pitchFamily="34" charset="0"/>
              <a:sym typeface="Century Gothic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sz="2000" dirty="0">
                <a:latin typeface="Calibri" panose="020F0502020204030204" pitchFamily="34" charset="0"/>
                <a:ea typeface="Century Gothic"/>
                <a:cs typeface="Calibri" panose="020F0502020204030204" pitchFamily="34" charset="0"/>
                <a:sym typeface="Century Gothic"/>
              </a:rPr>
              <a:t> Video/Audio lagging – Go ahead and “Troubleshoot” :  Leave, clear  cache &amp; re-join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000" dirty="0">
                <a:latin typeface="Calibri" panose="020F0502020204030204" pitchFamily="34" charset="0"/>
                <a:ea typeface="Century Gothic"/>
                <a:cs typeface="Calibri" panose="020F0502020204030204" pitchFamily="34" charset="0"/>
                <a:sym typeface="Century Gothic"/>
              </a:rPr>
              <a:t> Remember: When in doubt, reach out : support@edureka.co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000" dirty="0">
                <a:latin typeface="Calibri" panose="020F0502020204030204" pitchFamily="34" charset="0"/>
                <a:ea typeface="Century Gothic"/>
                <a:cs typeface="Calibri" panose="020F0502020204030204" pitchFamily="34" charset="0"/>
                <a:sym typeface="Century Gothic"/>
              </a:rPr>
              <a:t> If you feel like calling, give us a ring: USA : 1 877 959 4010 (Toll Free) | INDIA : +91 80474 74500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IN" sz="2000" dirty="0">
                <a:latin typeface="Calibri" panose="020F0502020204030204" pitchFamily="34" charset="0"/>
                <a:ea typeface="Century Gothic"/>
                <a:cs typeface="Calibri" panose="020F0502020204030204" pitchFamily="34" charset="0"/>
                <a:sym typeface="Century Gothic"/>
              </a:rPr>
              <a:t>Muted by default &amp; Unmuted in the end for any advanced queries</a:t>
            </a: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IN" sz="2000" dirty="0">
                <a:latin typeface="Calibri" panose="020F0502020204030204" pitchFamily="34" charset="0"/>
                <a:ea typeface="Century Gothic"/>
                <a:cs typeface="Calibri" panose="020F0502020204030204" pitchFamily="34" charset="0"/>
                <a:sym typeface="Century Gothic"/>
              </a:rPr>
              <a:t>Let’s be interactive: Question box (Doubt intervals – 15 minutes) &amp; Hand Raise ( for change of pace)</a:t>
            </a:r>
          </a:p>
        </p:txBody>
      </p:sp>
      <p:pic>
        <p:nvPicPr>
          <p:cNvPr id="54" name="Picture 2" descr="Image result for edureka logo">
            <a:extLst>
              <a:ext uri="{FF2B5EF4-FFF2-40B4-BE49-F238E27FC236}">
                <a16:creationId xmlns:a16="http://schemas.microsoft.com/office/drawing/2014/main" id="{2F0D665A-A3B6-4578-936B-F88145D30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0541" y="42204"/>
            <a:ext cx="1369255" cy="23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2829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62F93348-BED0-4828-AB5F-EEFB8925F5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009" y="836246"/>
            <a:ext cx="9762592" cy="5503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 descr="Image result for edureka logo">
            <a:extLst>
              <a:ext uri="{FF2B5EF4-FFF2-40B4-BE49-F238E27FC236}">
                <a16:creationId xmlns:a16="http://schemas.microsoft.com/office/drawing/2014/main" id="{31B380A9-9643-4244-99CF-D10BA8B06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172" y="179095"/>
            <a:ext cx="1369255" cy="23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48DDFD8-19D7-41CA-B2EA-7C99817D9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009" y="114374"/>
            <a:ext cx="10515600" cy="471121"/>
          </a:xfrm>
        </p:spPr>
        <p:txBody>
          <a:bodyPr>
            <a:normAutofit fontScale="90000"/>
          </a:bodyPr>
          <a:lstStyle/>
          <a:p>
            <a:r>
              <a:rPr lang="en-IN" dirty="0"/>
              <a:t>Big Data World</a:t>
            </a:r>
          </a:p>
        </p:txBody>
      </p:sp>
    </p:spTree>
    <p:extLst>
      <p:ext uri="{BB962C8B-B14F-4D97-AF65-F5344CB8AC3E}">
        <p14:creationId xmlns:p14="http://schemas.microsoft.com/office/powerpoint/2010/main" val="699524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result for edureka logo">
            <a:extLst>
              <a:ext uri="{FF2B5EF4-FFF2-40B4-BE49-F238E27FC236}">
                <a16:creationId xmlns:a16="http://schemas.microsoft.com/office/drawing/2014/main" id="{31B380A9-9643-4244-99CF-D10BA8B06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172" y="179095"/>
            <a:ext cx="1369255" cy="23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48DDFD8-19D7-41CA-B2EA-7C99817D9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009" y="114374"/>
            <a:ext cx="10515600" cy="471121"/>
          </a:xfrm>
        </p:spPr>
        <p:txBody>
          <a:bodyPr>
            <a:normAutofit fontScale="90000"/>
          </a:bodyPr>
          <a:lstStyle/>
          <a:p>
            <a:r>
              <a:rPr lang="en-IN" dirty="0"/>
              <a:t>Scaling Out Horizontally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731217D-6F90-4975-91F1-5C77815E4C9A}"/>
              </a:ext>
            </a:extLst>
          </p:cNvPr>
          <p:cNvGrpSpPr/>
          <p:nvPr/>
        </p:nvGrpSpPr>
        <p:grpSpPr>
          <a:xfrm>
            <a:off x="390525" y="986615"/>
            <a:ext cx="5705475" cy="3057525"/>
            <a:chOff x="5372100" y="2924175"/>
            <a:chExt cx="5705475" cy="305752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36A9C31-AC40-4171-9A37-C881B6A8BB66}"/>
                </a:ext>
              </a:extLst>
            </p:cNvPr>
            <p:cNvSpPr/>
            <p:nvPr/>
          </p:nvSpPr>
          <p:spPr>
            <a:xfrm>
              <a:off x="5372100" y="2924175"/>
              <a:ext cx="5705475" cy="3057525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C2C22E9-A6C4-4490-9F62-49E91E7D6B6F}"/>
                </a:ext>
              </a:extLst>
            </p:cNvPr>
            <p:cNvGrpSpPr/>
            <p:nvPr/>
          </p:nvGrpSpPr>
          <p:grpSpPr>
            <a:xfrm>
              <a:off x="5489067" y="3144664"/>
              <a:ext cx="5465445" cy="2624029"/>
              <a:chOff x="5489067" y="3144664"/>
              <a:chExt cx="5465445" cy="2624029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5FD21E14-1CBD-48EF-BA77-383D621F03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489067" y="4194178"/>
                <a:ext cx="360000" cy="525000"/>
              </a:xfrm>
              <a:prstGeom prst="rect">
                <a:avLst/>
              </a:prstGeom>
            </p:spPr>
          </p:pic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37F12953-DBFE-4F95-92EA-E810905BEA5D}"/>
                  </a:ext>
                </a:extLst>
              </p:cNvPr>
              <p:cNvGrpSpPr/>
              <p:nvPr/>
            </p:nvGrpSpPr>
            <p:grpSpPr>
              <a:xfrm>
                <a:off x="6595446" y="3837027"/>
                <a:ext cx="360000" cy="1239303"/>
                <a:chOff x="6985971" y="3876747"/>
                <a:chExt cx="360000" cy="1239303"/>
              </a:xfrm>
            </p:grpSpPr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1B4E88BA-158A-471B-AFC2-CE2EBD10F6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985971" y="4591050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EAAEBF8C-F5B2-4482-8D73-CB227233180E}"/>
                    </a:ext>
                  </a:extLst>
                </p:cNvPr>
                <p:cNvCxnSpPr/>
                <p:nvPr/>
              </p:nvCxnSpPr>
              <p:spPr>
                <a:xfrm flipV="1">
                  <a:off x="7153271" y="4302125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67" name="Picture 66">
                  <a:extLst>
                    <a:ext uri="{FF2B5EF4-FFF2-40B4-BE49-F238E27FC236}">
                      <a16:creationId xmlns:a16="http://schemas.microsoft.com/office/drawing/2014/main" id="{403394E4-8C69-4A61-8768-3775C6AA6E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985971" y="3876747"/>
                  <a:ext cx="360000" cy="525000"/>
                </a:xfrm>
                <a:prstGeom prst="rect">
                  <a:avLst/>
                </a:prstGeom>
              </p:spPr>
            </p:pic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1BBF9123-148F-4B15-925D-13BD9B3FABE7}"/>
                  </a:ext>
                </a:extLst>
              </p:cNvPr>
              <p:cNvGrpSpPr/>
              <p:nvPr/>
            </p:nvGrpSpPr>
            <p:grpSpPr>
              <a:xfrm>
                <a:off x="7589475" y="3837027"/>
                <a:ext cx="853770" cy="1239303"/>
                <a:chOff x="7703775" y="3876747"/>
                <a:chExt cx="853770" cy="1239303"/>
              </a:xfrm>
            </p:grpSpPr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308BFE54-44E8-4E75-A52D-4E13DE79B3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03775" y="4591050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371C1709-D15F-4E36-94D1-197E16C13E74}"/>
                    </a:ext>
                  </a:extLst>
                </p:cNvPr>
                <p:cNvCxnSpPr/>
                <p:nvPr/>
              </p:nvCxnSpPr>
              <p:spPr>
                <a:xfrm flipV="1">
                  <a:off x="7871075" y="4302125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C552AB03-F1A6-4DAD-87C8-8DD4EB2161A4}"/>
                    </a:ext>
                  </a:extLst>
                </p:cNvPr>
                <p:cNvCxnSpPr/>
                <p:nvPr/>
              </p:nvCxnSpPr>
              <p:spPr>
                <a:xfrm>
                  <a:off x="7968525" y="4877363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F2D4E7EE-2C20-42C0-95EA-6C86DB8776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03775" y="3876747"/>
                  <a:ext cx="360000" cy="525000"/>
                </a:xfrm>
                <a:prstGeom prst="rect">
                  <a:avLst/>
                </a:prstGeom>
              </p:spPr>
            </p:pic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C533101A-C589-4B16-89C2-74E0517B1D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97545" y="4591050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50F9BA13-0993-4823-B14A-148E2079F59F}"/>
                    </a:ext>
                  </a:extLst>
                </p:cNvPr>
                <p:cNvCxnSpPr/>
                <p:nvPr/>
              </p:nvCxnSpPr>
              <p:spPr>
                <a:xfrm flipV="1">
                  <a:off x="8364845" y="4302125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23590E7C-0EBE-43A5-A63A-784484714B8C}"/>
                    </a:ext>
                  </a:extLst>
                </p:cNvPr>
                <p:cNvCxnSpPr/>
                <p:nvPr/>
              </p:nvCxnSpPr>
              <p:spPr>
                <a:xfrm>
                  <a:off x="7968525" y="4157663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C1B71C86-E1B4-4731-B508-3014D1D1F4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97545" y="3876747"/>
                  <a:ext cx="360000" cy="525000"/>
                </a:xfrm>
                <a:prstGeom prst="rect">
                  <a:avLst/>
                </a:prstGeom>
              </p:spPr>
            </p:pic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43AACC04-85FD-4025-B711-08A19C7B8C6A}"/>
                  </a:ext>
                </a:extLst>
              </p:cNvPr>
              <p:cNvGrpSpPr/>
              <p:nvPr/>
            </p:nvGrpSpPr>
            <p:grpSpPr>
              <a:xfrm>
                <a:off x="9084235" y="3144664"/>
                <a:ext cx="1870277" cy="2624029"/>
                <a:chOff x="9084235" y="3144664"/>
                <a:chExt cx="1870277" cy="2624029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AD48F953-A87B-4951-8ADA-9B9889CF44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084235" y="5243693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3179CC92-1401-4F35-A42A-116B4FEAD5ED}"/>
                    </a:ext>
                  </a:extLst>
                </p:cNvPr>
                <p:cNvCxnSpPr/>
                <p:nvPr/>
              </p:nvCxnSpPr>
              <p:spPr>
                <a:xfrm>
                  <a:off x="9348985" y="5530006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03473BBC-C608-40B3-A1CD-C9429A1964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578005" y="5243693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8B57A95A-BBE3-4720-BAF4-99E785B4A6CB}"/>
                    </a:ext>
                  </a:extLst>
                </p:cNvPr>
                <p:cNvCxnSpPr/>
                <p:nvPr/>
              </p:nvCxnSpPr>
              <p:spPr>
                <a:xfrm flipV="1">
                  <a:off x="9251535" y="4954768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3290FAE8-0712-4BA5-AD3F-118E6549A24D}"/>
                    </a:ext>
                  </a:extLst>
                </p:cNvPr>
                <p:cNvCxnSpPr/>
                <p:nvPr/>
              </p:nvCxnSpPr>
              <p:spPr>
                <a:xfrm flipV="1">
                  <a:off x="9745305" y="4954768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6449A800-D03F-4613-88EB-EC30EABC06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084235" y="4529390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C34641A6-5624-4D38-BBC6-11CA75C7342A}"/>
                    </a:ext>
                  </a:extLst>
                </p:cNvPr>
                <p:cNvCxnSpPr/>
                <p:nvPr/>
              </p:nvCxnSpPr>
              <p:spPr>
                <a:xfrm>
                  <a:off x="9348985" y="4810306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55207DC5-B4BC-431A-B941-0F1A9E14DF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578005" y="4529390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812DCB15-FE2B-4847-8D2F-CA2C91976B35}"/>
                    </a:ext>
                  </a:extLst>
                </p:cNvPr>
                <p:cNvCxnSpPr/>
                <p:nvPr/>
              </p:nvCxnSpPr>
              <p:spPr>
                <a:xfrm flipV="1">
                  <a:off x="9251535" y="4245682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F11E6A12-81F8-45E6-BED4-5ED637411A1B}"/>
                    </a:ext>
                  </a:extLst>
                </p:cNvPr>
                <p:cNvCxnSpPr/>
                <p:nvPr/>
              </p:nvCxnSpPr>
              <p:spPr>
                <a:xfrm flipV="1">
                  <a:off x="9745305" y="4245682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FA5D677F-2D6D-4E53-ADE4-941B018E20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084235" y="3861507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45C177D2-AD21-4C82-8953-213A7FF1231E}"/>
                    </a:ext>
                  </a:extLst>
                </p:cNvPr>
                <p:cNvCxnSpPr/>
                <p:nvPr/>
              </p:nvCxnSpPr>
              <p:spPr>
                <a:xfrm flipV="1">
                  <a:off x="9251535" y="3572582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28ED8605-11D9-49B2-A271-EDD0A4C567CF}"/>
                    </a:ext>
                  </a:extLst>
                </p:cNvPr>
                <p:cNvCxnSpPr/>
                <p:nvPr/>
              </p:nvCxnSpPr>
              <p:spPr>
                <a:xfrm>
                  <a:off x="9348985" y="4147820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FD656708-0FBA-4E5D-B656-45B2F5D2AD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084235" y="3147204"/>
                  <a:ext cx="360000" cy="525000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EFDAE619-DDDE-447D-8BEE-9197804F5C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578005" y="3861507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6BEE5871-300D-4C66-A214-A825577FEEBC}"/>
                    </a:ext>
                  </a:extLst>
                </p:cNvPr>
                <p:cNvCxnSpPr/>
                <p:nvPr/>
              </p:nvCxnSpPr>
              <p:spPr>
                <a:xfrm flipV="1">
                  <a:off x="9745305" y="3572582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FB616987-B41C-440F-BC62-9F763C637943}"/>
                    </a:ext>
                  </a:extLst>
                </p:cNvPr>
                <p:cNvCxnSpPr/>
                <p:nvPr/>
              </p:nvCxnSpPr>
              <p:spPr>
                <a:xfrm>
                  <a:off x="9348985" y="3428120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68E4576C-56AF-44D5-9144-436FFD14AF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578005" y="3147204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25C876E2-6B10-4E6A-AFF4-B53CFE5A22CD}"/>
                    </a:ext>
                  </a:extLst>
                </p:cNvPr>
                <p:cNvCxnSpPr/>
                <p:nvPr/>
              </p:nvCxnSpPr>
              <p:spPr>
                <a:xfrm>
                  <a:off x="9836405" y="5524046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B29B7DE7-C1E3-47B9-9441-2EA731CCC5FB}"/>
                    </a:ext>
                  </a:extLst>
                </p:cNvPr>
                <p:cNvCxnSpPr/>
                <p:nvPr/>
              </p:nvCxnSpPr>
              <p:spPr>
                <a:xfrm>
                  <a:off x="9836405" y="4804346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2175EBCD-0C65-4520-852D-236A0338EA14}"/>
                    </a:ext>
                  </a:extLst>
                </p:cNvPr>
                <p:cNvCxnSpPr/>
                <p:nvPr/>
              </p:nvCxnSpPr>
              <p:spPr>
                <a:xfrm>
                  <a:off x="9836405" y="4141860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249182A4-AFBF-4630-90D2-E9054C4AA2AC}"/>
                    </a:ext>
                  </a:extLst>
                </p:cNvPr>
                <p:cNvCxnSpPr/>
                <p:nvPr/>
              </p:nvCxnSpPr>
              <p:spPr>
                <a:xfrm>
                  <a:off x="9836405" y="3422160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F54B1418-6DBA-43FC-B8F3-9D239BE6C7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100742" y="5241153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03CBE1AD-90F3-4338-AEC6-CB4783837221}"/>
                    </a:ext>
                  </a:extLst>
                </p:cNvPr>
                <p:cNvCxnSpPr/>
                <p:nvPr/>
              </p:nvCxnSpPr>
              <p:spPr>
                <a:xfrm>
                  <a:off x="10365492" y="5527466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5BA0C8DC-C33F-4331-91F1-6978675F4A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594512" y="5241153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1745F159-C85C-4E91-B777-84849BEAF087}"/>
                    </a:ext>
                  </a:extLst>
                </p:cNvPr>
                <p:cNvCxnSpPr/>
                <p:nvPr/>
              </p:nvCxnSpPr>
              <p:spPr>
                <a:xfrm flipV="1">
                  <a:off x="10268042" y="4952228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E506F35F-67AE-49B6-BFFB-AA034B4FEF53}"/>
                    </a:ext>
                  </a:extLst>
                </p:cNvPr>
                <p:cNvCxnSpPr/>
                <p:nvPr/>
              </p:nvCxnSpPr>
              <p:spPr>
                <a:xfrm flipV="1">
                  <a:off x="10761812" y="4952228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AD65AE69-933E-4D94-8B74-506F50B1C1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100742" y="4526850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585F679C-C54C-48B6-BFA0-411A5671594F}"/>
                    </a:ext>
                  </a:extLst>
                </p:cNvPr>
                <p:cNvCxnSpPr/>
                <p:nvPr/>
              </p:nvCxnSpPr>
              <p:spPr>
                <a:xfrm>
                  <a:off x="10365492" y="4807766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35150086-2663-4153-A711-B58BA38EA3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594512" y="4526850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0A1493D0-426E-470D-B26B-1538DE5C523D}"/>
                    </a:ext>
                  </a:extLst>
                </p:cNvPr>
                <p:cNvCxnSpPr/>
                <p:nvPr/>
              </p:nvCxnSpPr>
              <p:spPr>
                <a:xfrm flipV="1">
                  <a:off x="10268042" y="4243142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227C8C14-1DE4-41A7-86A8-D4DFBD830A4C}"/>
                    </a:ext>
                  </a:extLst>
                </p:cNvPr>
                <p:cNvCxnSpPr/>
                <p:nvPr/>
              </p:nvCxnSpPr>
              <p:spPr>
                <a:xfrm flipV="1">
                  <a:off x="10761812" y="4243142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9AE3EB2C-BB18-4A6C-BAF4-AD0965E13C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100742" y="3858967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8E341E22-F245-4C6B-A9DB-B98DC6C9D52A}"/>
                    </a:ext>
                  </a:extLst>
                </p:cNvPr>
                <p:cNvCxnSpPr/>
                <p:nvPr/>
              </p:nvCxnSpPr>
              <p:spPr>
                <a:xfrm flipV="1">
                  <a:off x="10268042" y="3570042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15EDC6C5-F3AA-46BF-8D64-6D46C83BBC23}"/>
                    </a:ext>
                  </a:extLst>
                </p:cNvPr>
                <p:cNvCxnSpPr/>
                <p:nvPr/>
              </p:nvCxnSpPr>
              <p:spPr>
                <a:xfrm>
                  <a:off x="10365492" y="4145280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34FE7B8E-9D0F-452D-87A1-09F04CA078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100742" y="3144664"/>
                  <a:ext cx="360000" cy="525000"/>
                </a:xfrm>
                <a:prstGeom prst="rect">
                  <a:avLst/>
                </a:prstGeom>
              </p:spPr>
            </p:pic>
            <p:pic>
              <p:nvPicPr>
                <p:cNvPr id="53" name="Picture 52">
                  <a:extLst>
                    <a:ext uri="{FF2B5EF4-FFF2-40B4-BE49-F238E27FC236}">
                      <a16:creationId xmlns:a16="http://schemas.microsoft.com/office/drawing/2014/main" id="{4F75D5E4-2227-4155-896E-31D29BE531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594512" y="3858967"/>
                  <a:ext cx="360000" cy="525000"/>
                </a:xfrm>
                <a:prstGeom prst="rect">
                  <a:avLst/>
                </a:prstGeom>
              </p:spPr>
            </p:pic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02ADD47D-00DC-4438-B20D-E74EA9EF80EE}"/>
                    </a:ext>
                  </a:extLst>
                </p:cNvPr>
                <p:cNvCxnSpPr/>
                <p:nvPr/>
              </p:nvCxnSpPr>
              <p:spPr>
                <a:xfrm flipV="1">
                  <a:off x="10761812" y="3570042"/>
                  <a:ext cx="0" cy="40005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58F302A6-822A-4C39-B49D-CD0BE1741FB8}"/>
                    </a:ext>
                  </a:extLst>
                </p:cNvPr>
                <p:cNvCxnSpPr/>
                <p:nvPr/>
              </p:nvCxnSpPr>
              <p:spPr>
                <a:xfrm>
                  <a:off x="10365492" y="3425580"/>
                  <a:ext cx="490537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CB993FF7-22FA-4AB7-A58F-033E64FDF7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594512" y="3144664"/>
                  <a:ext cx="360000" cy="525000"/>
                </a:xfrm>
                <a:prstGeom prst="rect">
                  <a:avLst/>
                </a:prstGeom>
              </p:spPr>
            </p:pic>
          </p:grpSp>
          <p:sp>
            <p:nvSpPr>
              <p:cNvPr id="14" name="Right Arrow 73">
                <a:extLst>
                  <a:ext uri="{FF2B5EF4-FFF2-40B4-BE49-F238E27FC236}">
                    <a16:creationId xmlns:a16="http://schemas.microsoft.com/office/drawing/2014/main" id="{F5A887CC-67E6-4500-869F-60748A62F5C8}"/>
                  </a:ext>
                </a:extLst>
              </p:cNvPr>
              <p:cNvSpPr/>
              <p:nvPr/>
            </p:nvSpPr>
            <p:spPr>
              <a:xfrm>
                <a:off x="6038850" y="4247022"/>
                <a:ext cx="400050" cy="419313"/>
              </a:xfrm>
              <a:prstGeom prst="rightArrow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ight Arrow 74">
                <a:extLst>
                  <a:ext uri="{FF2B5EF4-FFF2-40B4-BE49-F238E27FC236}">
                    <a16:creationId xmlns:a16="http://schemas.microsoft.com/office/drawing/2014/main" id="{0909B4E3-B47A-46FD-8A00-E888A4E5EB2A}"/>
                  </a:ext>
                </a:extLst>
              </p:cNvPr>
              <p:cNvSpPr/>
              <p:nvPr/>
            </p:nvSpPr>
            <p:spPr>
              <a:xfrm>
                <a:off x="7111992" y="4247022"/>
                <a:ext cx="400050" cy="419313"/>
              </a:xfrm>
              <a:prstGeom prst="rightArrow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ight Arrow 75">
                <a:extLst>
                  <a:ext uri="{FF2B5EF4-FFF2-40B4-BE49-F238E27FC236}">
                    <a16:creationId xmlns:a16="http://schemas.microsoft.com/office/drawing/2014/main" id="{1F8B5AE0-E9C0-4715-BAC9-DEED230E9356}"/>
                  </a:ext>
                </a:extLst>
              </p:cNvPr>
              <p:cNvSpPr/>
              <p:nvPr/>
            </p:nvSpPr>
            <p:spPr>
              <a:xfrm>
                <a:off x="8573257" y="4247022"/>
                <a:ext cx="400050" cy="419313"/>
              </a:xfrm>
              <a:prstGeom prst="rightArrow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D1981CE1-BFD5-4642-B5C5-BC1D5038780D}"/>
              </a:ext>
            </a:extLst>
          </p:cNvPr>
          <p:cNvSpPr txBox="1"/>
          <p:nvPr/>
        </p:nvSpPr>
        <p:spPr>
          <a:xfrm>
            <a:off x="370337" y="4069431"/>
            <a:ext cx="55885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Scaling “out” to bigger clusters of commodity-priced systems has almost a linear cost curve</a:t>
            </a: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4318B58-A455-45E6-A1B1-DC42994E19AC}"/>
              </a:ext>
            </a:extLst>
          </p:cNvPr>
          <p:cNvGrpSpPr/>
          <p:nvPr/>
        </p:nvGrpSpPr>
        <p:grpSpPr>
          <a:xfrm>
            <a:off x="7703867" y="893768"/>
            <a:ext cx="3505296" cy="4819650"/>
            <a:chOff x="7465695" y="1695450"/>
            <a:chExt cx="3047989" cy="5095874"/>
          </a:xfrm>
        </p:grpSpPr>
        <p:sp>
          <p:nvSpPr>
            <p:cNvPr id="101" name="Can 4">
              <a:extLst>
                <a:ext uri="{FF2B5EF4-FFF2-40B4-BE49-F238E27FC236}">
                  <a16:creationId xmlns:a16="http://schemas.microsoft.com/office/drawing/2014/main" id="{16249FA6-896E-4041-B4B4-100A99859359}"/>
                </a:ext>
              </a:extLst>
            </p:cNvPr>
            <p:cNvSpPr/>
            <p:nvPr/>
          </p:nvSpPr>
          <p:spPr>
            <a:xfrm>
              <a:off x="7477125" y="1971675"/>
              <a:ext cx="952500" cy="1209675"/>
            </a:xfrm>
            <a:prstGeom prst="can">
              <a:avLst/>
            </a:prstGeom>
            <a:gradFill rotWithShape="1">
              <a:gsLst>
                <a:gs pos="0">
                  <a:srgbClr val="9F2936">
                    <a:tint val="83000"/>
                    <a:satMod val="100000"/>
                    <a:lumMod val="100000"/>
                  </a:srgbClr>
                </a:gs>
                <a:gs pos="100000">
                  <a:srgbClr val="9F2936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9F293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02" name="Can 7">
              <a:extLst>
                <a:ext uri="{FF2B5EF4-FFF2-40B4-BE49-F238E27FC236}">
                  <a16:creationId xmlns:a16="http://schemas.microsoft.com/office/drawing/2014/main" id="{DCDAF1DC-B843-4531-9B0E-243A167FE46E}"/>
                </a:ext>
              </a:extLst>
            </p:cNvPr>
            <p:cNvSpPr/>
            <p:nvPr/>
          </p:nvSpPr>
          <p:spPr>
            <a:xfrm>
              <a:off x="9010650" y="2914649"/>
              <a:ext cx="952500" cy="533400"/>
            </a:xfrm>
            <a:prstGeom prst="can">
              <a:avLst>
                <a:gd name="adj" fmla="val 44643"/>
              </a:avLst>
            </a:prstGeom>
            <a:gradFill rotWithShape="1">
              <a:gsLst>
                <a:gs pos="0">
                  <a:srgbClr val="4E8542">
                    <a:tint val="83000"/>
                    <a:satMod val="100000"/>
                    <a:lumMod val="100000"/>
                  </a:srgbClr>
                </a:gs>
                <a:gs pos="100000">
                  <a:srgbClr val="4E8542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4E854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03" name="Can 6">
              <a:extLst>
                <a:ext uri="{FF2B5EF4-FFF2-40B4-BE49-F238E27FC236}">
                  <a16:creationId xmlns:a16="http://schemas.microsoft.com/office/drawing/2014/main" id="{C4D53222-2D2B-41BB-A8DC-B4B884638F0A}"/>
                </a:ext>
              </a:extLst>
            </p:cNvPr>
            <p:cNvSpPr/>
            <p:nvPr/>
          </p:nvSpPr>
          <p:spPr>
            <a:xfrm>
              <a:off x="9010650" y="2305049"/>
              <a:ext cx="952500" cy="533400"/>
            </a:xfrm>
            <a:prstGeom prst="can">
              <a:avLst>
                <a:gd name="adj" fmla="val 44643"/>
              </a:avLst>
            </a:prstGeom>
            <a:gradFill rotWithShape="1">
              <a:gsLst>
                <a:gs pos="0">
                  <a:srgbClr val="C19859">
                    <a:tint val="83000"/>
                    <a:satMod val="100000"/>
                    <a:lumMod val="100000"/>
                  </a:srgbClr>
                </a:gs>
                <a:gs pos="100000">
                  <a:srgbClr val="C19859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C19859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04" name="Can 5">
              <a:extLst>
                <a:ext uri="{FF2B5EF4-FFF2-40B4-BE49-F238E27FC236}">
                  <a16:creationId xmlns:a16="http://schemas.microsoft.com/office/drawing/2014/main" id="{AA180487-E895-4240-A412-0FBF8B8E2BBF}"/>
                </a:ext>
              </a:extLst>
            </p:cNvPr>
            <p:cNvSpPr/>
            <p:nvPr/>
          </p:nvSpPr>
          <p:spPr>
            <a:xfrm>
              <a:off x="9010650" y="1695450"/>
              <a:ext cx="952500" cy="533400"/>
            </a:xfrm>
            <a:prstGeom prst="can">
              <a:avLst>
                <a:gd name="adj" fmla="val 44643"/>
              </a:avLst>
            </a:prstGeom>
            <a:gradFill rotWithShape="1">
              <a:gsLst>
                <a:gs pos="0">
                  <a:srgbClr val="604878">
                    <a:tint val="83000"/>
                    <a:satMod val="100000"/>
                    <a:lumMod val="100000"/>
                  </a:srgbClr>
                </a:gs>
                <a:gs pos="100000">
                  <a:srgbClr val="604878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604878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05" name="Right Arrow 8">
              <a:extLst>
                <a:ext uri="{FF2B5EF4-FFF2-40B4-BE49-F238E27FC236}">
                  <a16:creationId xmlns:a16="http://schemas.microsoft.com/office/drawing/2014/main" id="{0D6FF015-281B-46EA-AEF2-5382A4BB9BAF}"/>
                </a:ext>
              </a:extLst>
            </p:cNvPr>
            <p:cNvSpPr/>
            <p:nvPr/>
          </p:nvSpPr>
          <p:spPr>
            <a:xfrm>
              <a:off x="8572500" y="2390775"/>
              <a:ext cx="295275" cy="523874"/>
            </a:xfrm>
            <a:prstGeom prst="rightArrow">
              <a:avLst/>
            </a:prstGeom>
            <a:gradFill rotWithShape="1">
              <a:gsLst>
                <a:gs pos="0">
                  <a:srgbClr val="9F2936">
                    <a:tint val="83000"/>
                    <a:satMod val="100000"/>
                    <a:lumMod val="100000"/>
                  </a:srgbClr>
                </a:gs>
                <a:gs pos="100000">
                  <a:srgbClr val="9F2936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06" name="Can 9">
              <a:extLst>
                <a:ext uri="{FF2B5EF4-FFF2-40B4-BE49-F238E27FC236}">
                  <a16:creationId xmlns:a16="http://schemas.microsoft.com/office/drawing/2014/main" id="{AA63BF66-1EA5-49CB-9732-07884750B531}"/>
                </a:ext>
              </a:extLst>
            </p:cNvPr>
            <p:cNvSpPr/>
            <p:nvPr/>
          </p:nvSpPr>
          <p:spPr>
            <a:xfrm>
              <a:off x="7486650" y="3800475"/>
              <a:ext cx="952500" cy="1209675"/>
            </a:xfrm>
            <a:prstGeom prst="can">
              <a:avLst/>
            </a:prstGeom>
            <a:gradFill rotWithShape="1">
              <a:gsLst>
                <a:gs pos="0">
                  <a:srgbClr val="9F2936">
                    <a:tint val="83000"/>
                    <a:satMod val="100000"/>
                    <a:lumMod val="100000"/>
                  </a:srgbClr>
                </a:gs>
                <a:gs pos="100000">
                  <a:srgbClr val="9F2936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9F293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07" name="Right Arrow 10">
              <a:extLst>
                <a:ext uri="{FF2B5EF4-FFF2-40B4-BE49-F238E27FC236}">
                  <a16:creationId xmlns:a16="http://schemas.microsoft.com/office/drawing/2014/main" id="{C198D8A0-E798-481F-BA3C-83BD74ED4478}"/>
                </a:ext>
              </a:extLst>
            </p:cNvPr>
            <p:cNvSpPr/>
            <p:nvPr/>
          </p:nvSpPr>
          <p:spPr>
            <a:xfrm>
              <a:off x="8582025" y="4219575"/>
              <a:ext cx="295275" cy="523874"/>
            </a:xfrm>
            <a:prstGeom prst="rightArrow">
              <a:avLst/>
            </a:prstGeom>
            <a:gradFill rotWithShape="1">
              <a:gsLst>
                <a:gs pos="0">
                  <a:srgbClr val="9F2936">
                    <a:tint val="83000"/>
                    <a:satMod val="100000"/>
                    <a:lumMod val="100000"/>
                  </a:srgbClr>
                </a:gs>
                <a:gs pos="100000">
                  <a:srgbClr val="9F2936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08" name="Can 11">
              <a:extLst>
                <a:ext uri="{FF2B5EF4-FFF2-40B4-BE49-F238E27FC236}">
                  <a16:creationId xmlns:a16="http://schemas.microsoft.com/office/drawing/2014/main" id="{F96B6D00-7544-469D-ABDC-48531DEB94B9}"/>
                </a:ext>
              </a:extLst>
            </p:cNvPr>
            <p:cNvSpPr/>
            <p:nvPr/>
          </p:nvSpPr>
          <p:spPr>
            <a:xfrm>
              <a:off x="9020175" y="3800475"/>
              <a:ext cx="409575" cy="1209675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9F2936">
                    <a:tint val="83000"/>
                    <a:satMod val="100000"/>
                    <a:lumMod val="100000"/>
                  </a:srgbClr>
                </a:gs>
                <a:gs pos="100000">
                  <a:srgbClr val="9F2936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9F293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09" name="Can 12">
              <a:extLst>
                <a:ext uri="{FF2B5EF4-FFF2-40B4-BE49-F238E27FC236}">
                  <a16:creationId xmlns:a16="http://schemas.microsoft.com/office/drawing/2014/main" id="{68153FAB-58BE-4D04-859B-B68731711291}"/>
                </a:ext>
              </a:extLst>
            </p:cNvPr>
            <p:cNvSpPr/>
            <p:nvPr/>
          </p:nvSpPr>
          <p:spPr>
            <a:xfrm>
              <a:off x="9553575" y="3800474"/>
              <a:ext cx="409575" cy="1209675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9F2936">
                    <a:tint val="83000"/>
                    <a:satMod val="100000"/>
                    <a:lumMod val="100000"/>
                  </a:srgbClr>
                </a:gs>
                <a:gs pos="100000">
                  <a:srgbClr val="9F2936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9F293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10" name="Can 13">
              <a:extLst>
                <a:ext uri="{FF2B5EF4-FFF2-40B4-BE49-F238E27FC236}">
                  <a16:creationId xmlns:a16="http://schemas.microsoft.com/office/drawing/2014/main" id="{6618A77E-1E56-4814-B321-EFEB2415765F}"/>
                </a:ext>
              </a:extLst>
            </p:cNvPr>
            <p:cNvSpPr/>
            <p:nvPr/>
          </p:nvSpPr>
          <p:spPr>
            <a:xfrm>
              <a:off x="10086975" y="3800474"/>
              <a:ext cx="409575" cy="1209675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9F2936">
                    <a:tint val="83000"/>
                    <a:satMod val="100000"/>
                    <a:lumMod val="100000"/>
                  </a:srgbClr>
                </a:gs>
                <a:gs pos="100000">
                  <a:srgbClr val="9F2936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9F293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11" name="Can 14">
              <a:extLst>
                <a:ext uri="{FF2B5EF4-FFF2-40B4-BE49-F238E27FC236}">
                  <a16:creationId xmlns:a16="http://schemas.microsoft.com/office/drawing/2014/main" id="{63DF6248-AFF4-4D9D-9D3D-E4DC9FF8D941}"/>
                </a:ext>
              </a:extLst>
            </p:cNvPr>
            <p:cNvSpPr/>
            <p:nvPr/>
          </p:nvSpPr>
          <p:spPr>
            <a:xfrm>
              <a:off x="7465695" y="5476875"/>
              <a:ext cx="952500" cy="1209675"/>
            </a:xfrm>
            <a:prstGeom prst="can">
              <a:avLst/>
            </a:prstGeom>
            <a:gradFill rotWithShape="1">
              <a:gsLst>
                <a:gs pos="0">
                  <a:srgbClr val="9F2936">
                    <a:tint val="83000"/>
                    <a:satMod val="100000"/>
                    <a:lumMod val="100000"/>
                  </a:srgbClr>
                </a:gs>
                <a:gs pos="100000">
                  <a:srgbClr val="9F2936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9F2936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12" name="Right Arrow 15">
              <a:extLst>
                <a:ext uri="{FF2B5EF4-FFF2-40B4-BE49-F238E27FC236}">
                  <a16:creationId xmlns:a16="http://schemas.microsoft.com/office/drawing/2014/main" id="{F04F7E1E-EF26-4BED-BC86-7E1FFCF00D98}"/>
                </a:ext>
              </a:extLst>
            </p:cNvPr>
            <p:cNvSpPr/>
            <p:nvPr/>
          </p:nvSpPr>
          <p:spPr>
            <a:xfrm>
              <a:off x="8561070" y="5895975"/>
              <a:ext cx="295275" cy="523874"/>
            </a:xfrm>
            <a:prstGeom prst="rightArrow">
              <a:avLst/>
            </a:prstGeom>
            <a:gradFill rotWithShape="1">
              <a:gsLst>
                <a:gs pos="0">
                  <a:srgbClr val="9F2936">
                    <a:tint val="83000"/>
                    <a:satMod val="100000"/>
                    <a:lumMod val="100000"/>
                  </a:srgbClr>
                </a:gs>
                <a:gs pos="100000">
                  <a:srgbClr val="9F2936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13" name="Can 16">
              <a:extLst>
                <a:ext uri="{FF2B5EF4-FFF2-40B4-BE49-F238E27FC236}">
                  <a16:creationId xmlns:a16="http://schemas.microsoft.com/office/drawing/2014/main" id="{361EF97D-A863-430E-B82D-F73CFFB4672B}"/>
                </a:ext>
              </a:extLst>
            </p:cNvPr>
            <p:cNvSpPr/>
            <p:nvPr/>
          </p:nvSpPr>
          <p:spPr>
            <a:xfrm>
              <a:off x="8999217" y="5419730"/>
              <a:ext cx="409575" cy="419100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604878">
                    <a:tint val="83000"/>
                    <a:satMod val="100000"/>
                    <a:lumMod val="100000"/>
                  </a:srgbClr>
                </a:gs>
                <a:gs pos="100000">
                  <a:srgbClr val="604878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604878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14" name="Can 17">
              <a:extLst>
                <a:ext uri="{FF2B5EF4-FFF2-40B4-BE49-F238E27FC236}">
                  <a16:creationId xmlns:a16="http://schemas.microsoft.com/office/drawing/2014/main" id="{AF8E696B-A5B6-4473-8767-E88C0BDB0E64}"/>
                </a:ext>
              </a:extLst>
            </p:cNvPr>
            <p:cNvSpPr/>
            <p:nvPr/>
          </p:nvSpPr>
          <p:spPr>
            <a:xfrm>
              <a:off x="8999219" y="5895977"/>
              <a:ext cx="409575" cy="419100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C19859">
                    <a:tint val="83000"/>
                    <a:satMod val="100000"/>
                    <a:lumMod val="100000"/>
                  </a:srgbClr>
                </a:gs>
                <a:gs pos="100000">
                  <a:srgbClr val="C19859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C19859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15" name="Can 18">
              <a:extLst>
                <a:ext uri="{FF2B5EF4-FFF2-40B4-BE49-F238E27FC236}">
                  <a16:creationId xmlns:a16="http://schemas.microsoft.com/office/drawing/2014/main" id="{2E327C4A-80B5-494E-944E-0E94565F1A9E}"/>
                </a:ext>
              </a:extLst>
            </p:cNvPr>
            <p:cNvSpPr/>
            <p:nvPr/>
          </p:nvSpPr>
          <p:spPr>
            <a:xfrm>
              <a:off x="8999218" y="6372224"/>
              <a:ext cx="409575" cy="419100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4E8542">
                    <a:tint val="83000"/>
                    <a:satMod val="100000"/>
                    <a:lumMod val="100000"/>
                  </a:srgbClr>
                </a:gs>
                <a:gs pos="100000">
                  <a:srgbClr val="4E8542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4E854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16" name="Can 19">
              <a:extLst>
                <a:ext uri="{FF2B5EF4-FFF2-40B4-BE49-F238E27FC236}">
                  <a16:creationId xmlns:a16="http://schemas.microsoft.com/office/drawing/2014/main" id="{EE7783B3-ED6C-40C3-BDE5-B0012E09C23C}"/>
                </a:ext>
              </a:extLst>
            </p:cNvPr>
            <p:cNvSpPr/>
            <p:nvPr/>
          </p:nvSpPr>
          <p:spPr>
            <a:xfrm>
              <a:off x="9551663" y="5419730"/>
              <a:ext cx="409575" cy="419100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604878">
                    <a:tint val="83000"/>
                    <a:satMod val="100000"/>
                    <a:lumMod val="100000"/>
                  </a:srgbClr>
                </a:gs>
                <a:gs pos="100000">
                  <a:srgbClr val="604878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604878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17" name="Can 20">
              <a:extLst>
                <a:ext uri="{FF2B5EF4-FFF2-40B4-BE49-F238E27FC236}">
                  <a16:creationId xmlns:a16="http://schemas.microsoft.com/office/drawing/2014/main" id="{0B0F8305-AEF8-4C86-A51F-F4E77E143720}"/>
                </a:ext>
              </a:extLst>
            </p:cNvPr>
            <p:cNvSpPr/>
            <p:nvPr/>
          </p:nvSpPr>
          <p:spPr>
            <a:xfrm>
              <a:off x="9551665" y="5895977"/>
              <a:ext cx="409575" cy="419100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C19859">
                    <a:tint val="83000"/>
                    <a:satMod val="100000"/>
                    <a:lumMod val="100000"/>
                  </a:srgbClr>
                </a:gs>
                <a:gs pos="100000">
                  <a:srgbClr val="C19859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C19859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18" name="Can 21">
              <a:extLst>
                <a:ext uri="{FF2B5EF4-FFF2-40B4-BE49-F238E27FC236}">
                  <a16:creationId xmlns:a16="http://schemas.microsoft.com/office/drawing/2014/main" id="{B48B8DC4-BDF6-498B-B24F-C41245C134B3}"/>
                </a:ext>
              </a:extLst>
            </p:cNvPr>
            <p:cNvSpPr/>
            <p:nvPr/>
          </p:nvSpPr>
          <p:spPr>
            <a:xfrm>
              <a:off x="9551664" y="6372224"/>
              <a:ext cx="409575" cy="419100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4E8542">
                    <a:tint val="83000"/>
                    <a:satMod val="100000"/>
                    <a:lumMod val="100000"/>
                  </a:srgbClr>
                </a:gs>
                <a:gs pos="100000">
                  <a:srgbClr val="4E8542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4E854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19" name="Can 22">
              <a:extLst>
                <a:ext uri="{FF2B5EF4-FFF2-40B4-BE49-F238E27FC236}">
                  <a16:creationId xmlns:a16="http://schemas.microsoft.com/office/drawing/2014/main" id="{D33D7550-3C67-445C-ABF4-6E6BCFFA4894}"/>
                </a:ext>
              </a:extLst>
            </p:cNvPr>
            <p:cNvSpPr/>
            <p:nvPr/>
          </p:nvSpPr>
          <p:spPr>
            <a:xfrm>
              <a:off x="10104107" y="5419728"/>
              <a:ext cx="409575" cy="419100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604878">
                    <a:tint val="83000"/>
                    <a:satMod val="100000"/>
                    <a:lumMod val="100000"/>
                  </a:srgbClr>
                </a:gs>
                <a:gs pos="100000">
                  <a:srgbClr val="604878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604878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20" name="Can 23">
              <a:extLst>
                <a:ext uri="{FF2B5EF4-FFF2-40B4-BE49-F238E27FC236}">
                  <a16:creationId xmlns:a16="http://schemas.microsoft.com/office/drawing/2014/main" id="{62775782-68FB-436F-A685-0FEC0DD4DD42}"/>
                </a:ext>
              </a:extLst>
            </p:cNvPr>
            <p:cNvSpPr/>
            <p:nvPr/>
          </p:nvSpPr>
          <p:spPr>
            <a:xfrm>
              <a:off x="10104109" y="5895975"/>
              <a:ext cx="409575" cy="419100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C19859">
                    <a:tint val="83000"/>
                    <a:satMod val="100000"/>
                    <a:lumMod val="100000"/>
                  </a:srgbClr>
                </a:gs>
                <a:gs pos="100000">
                  <a:srgbClr val="C19859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C19859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  <p:sp>
          <p:nvSpPr>
            <p:cNvPr id="121" name="Can 24">
              <a:extLst>
                <a:ext uri="{FF2B5EF4-FFF2-40B4-BE49-F238E27FC236}">
                  <a16:creationId xmlns:a16="http://schemas.microsoft.com/office/drawing/2014/main" id="{68FCB0D7-3CCF-4729-BEAE-1F1B8413A050}"/>
                </a:ext>
              </a:extLst>
            </p:cNvPr>
            <p:cNvSpPr/>
            <p:nvPr/>
          </p:nvSpPr>
          <p:spPr>
            <a:xfrm>
              <a:off x="10104108" y="6372222"/>
              <a:ext cx="409575" cy="419100"/>
            </a:xfrm>
            <a:prstGeom prst="can">
              <a:avLst>
                <a:gd name="adj" fmla="val 50581"/>
              </a:avLst>
            </a:prstGeom>
            <a:gradFill rotWithShape="1">
              <a:gsLst>
                <a:gs pos="0">
                  <a:srgbClr val="4E8542">
                    <a:tint val="83000"/>
                    <a:satMod val="100000"/>
                    <a:lumMod val="100000"/>
                  </a:srgbClr>
                </a:gs>
                <a:gs pos="100000">
                  <a:srgbClr val="4E8542">
                    <a:tint val="61000"/>
                    <a:satMod val="150000"/>
                    <a:lumMod val="100000"/>
                  </a:srgbClr>
                </a:gs>
              </a:gsLst>
              <a:path path="circle">
                <a:fillToRect l="100000" t="100000" r="100000" b="100000"/>
              </a:path>
            </a:gradFill>
            <a:ln w="9525" cap="flat" cmpd="sng" algn="ctr">
              <a:solidFill>
                <a:srgbClr val="4E854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/>
                <a:ea typeface="+mn-ea"/>
                <a:cs typeface="+mn-cs"/>
              </a:endParaRPr>
            </a:p>
          </p:txBody>
        </p:sp>
      </p:grpSp>
      <p:sp>
        <p:nvSpPr>
          <p:cNvPr id="122" name="TextBox 121">
            <a:extLst>
              <a:ext uri="{FF2B5EF4-FFF2-40B4-BE49-F238E27FC236}">
                <a16:creationId xmlns:a16="http://schemas.microsoft.com/office/drawing/2014/main" id="{76792CCB-A74D-4F4F-8ADE-C71C9529E218}"/>
              </a:ext>
            </a:extLst>
          </p:cNvPr>
          <p:cNvSpPr txBox="1"/>
          <p:nvPr/>
        </p:nvSpPr>
        <p:spPr>
          <a:xfrm>
            <a:off x="6533009" y="5859042"/>
            <a:ext cx="5588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Partitioning and Replication</a:t>
            </a:r>
          </a:p>
        </p:txBody>
      </p:sp>
    </p:spTree>
    <p:extLst>
      <p:ext uri="{BB962C8B-B14F-4D97-AF65-F5344CB8AC3E}">
        <p14:creationId xmlns:p14="http://schemas.microsoft.com/office/powerpoint/2010/main" val="22602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result for edureka logo">
            <a:extLst>
              <a:ext uri="{FF2B5EF4-FFF2-40B4-BE49-F238E27FC236}">
                <a16:creationId xmlns:a16="http://schemas.microsoft.com/office/drawing/2014/main" id="{31B380A9-9643-4244-99CF-D10BA8B06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172" y="179095"/>
            <a:ext cx="1369255" cy="23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48DDFD8-19D7-41CA-B2EA-7C99817D9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009" y="114374"/>
            <a:ext cx="10515600" cy="471121"/>
          </a:xfrm>
        </p:spPr>
        <p:txBody>
          <a:bodyPr>
            <a:normAutofit fontScale="90000"/>
          </a:bodyPr>
          <a:lstStyle/>
          <a:p>
            <a:r>
              <a:rPr lang="en-IN" dirty="0"/>
              <a:t>What is Hadoop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CD4B9E-FBB3-415B-99E2-D886ED551BE7}"/>
              </a:ext>
            </a:extLst>
          </p:cNvPr>
          <p:cNvSpPr/>
          <p:nvPr/>
        </p:nvSpPr>
        <p:spPr>
          <a:xfrm>
            <a:off x="1168008" y="849759"/>
            <a:ext cx="1051559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business value of Hadoop is this:  Hadoop solves the </a:t>
            </a:r>
            <a:r>
              <a:rPr lang="en-US" b="1" dirty="0"/>
              <a:t>low-level problems of scheduling and coordinating </a:t>
            </a:r>
            <a:r>
              <a:rPr lang="en-US" dirty="0"/>
              <a:t>work in a shared-nothing computer cluster, sends work to the nodes where data is stored so that it can be processed most efficiently, and detects and recovers from partial failure in the cluster.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Hadoop solves these fundamental problems for </a:t>
            </a:r>
            <a:r>
              <a:rPr lang="en-US" b="1" dirty="0"/>
              <a:t>parallel processing. </a:t>
            </a:r>
            <a:r>
              <a:rPr lang="en-US" dirty="0"/>
              <a:t>You can focus on writing a small program to analyze data, and Hadoop will make sure the program is executed by the cluster.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A39B6F-7961-47FA-875C-8E7A2669EFB5}"/>
              </a:ext>
            </a:extLst>
          </p:cNvPr>
          <p:cNvSpPr/>
          <p:nvPr/>
        </p:nvSpPr>
        <p:spPr>
          <a:xfrm>
            <a:off x="1503680" y="2969459"/>
            <a:ext cx="847344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 published a white paper on MapReduce framework (2004)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Doug Cutting &amp; Mike Cafarella made Hadoop (2005)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It is NOT Big Data, neither is it a database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Platform (framework)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Core Hadoop Components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Hadoop Distributed File System (HDFS)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Distributed Computing Engine (MapReduce)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Cluster Manager (YARN)</a:t>
            </a:r>
          </a:p>
        </p:txBody>
      </p:sp>
      <p:pic>
        <p:nvPicPr>
          <p:cNvPr id="78" name="Content Placeholder 3">
            <a:extLst>
              <a:ext uri="{FF2B5EF4-FFF2-40B4-BE49-F238E27FC236}">
                <a16:creationId xmlns:a16="http://schemas.microsoft.com/office/drawing/2014/main" id="{BA604916-C997-4547-BB75-B6B2496C2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26035" y="3621359"/>
            <a:ext cx="4536467" cy="2566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0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result for edureka logo">
            <a:extLst>
              <a:ext uri="{FF2B5EF4-FFF2-40B4-BE49-F238E27FC236}">
                <a16:creationId xmlns:a16="http://schemas.microsoft.com/office/drawing/2014/main" id="{31B380A9-9643-4244-99CF-D10BA8B06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172" y="179095"/>
            <a:ext cx="1369255" cy="23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48DDFD8-19D7-41CA-B2EA-7C99817D9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009" y="114374"/>
            <a:ext cx="10515600" cy="471121"/>
          </a:xfrm>
        </p:spPr>
        <p:txBody>
          <a:bodyPr>
            <a:normAutofit fontScale="90000"/>
          </a:bodyPr>
          <a:lstStyle/>
          <a:p>
            <a:r>
              <a:rPr lang="en-IN" dirty="0"/>
              <a:t>Hadoop Ecosystem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AC602E2D-01EF-424E-8F3F-D147A7BBC68C}"/>
              </a:ext>
            </a:extLst>
          </p:cNvPr>
          <p:cNvSpPr/>
          <p:nvPr/>
        </p:nvSpPr>
        <p:spPr>
          <a:xfrm>
            <a:off x="1168009" y="711279"/>
            <a:ext cx="9555294" cy="308451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E348CC-B128-495E-97C4-57CE482D2113}"/>
              </a:ext>
            </a:extLst>
          </p:cNvPr>
          <p:cNvSpPr/>
          <p:nvPr/>
        </p:nvSpPr>
        <p:spPr>
          <a:xfrm>
            <a:off x="1112324" y="3840664"/>
            <a:ext cx="996735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HDFS</a:t>
            </a:r>
            <a:r>
              <a:rPr lang="en-US" dirty="0"/>
              <a:t> = Hadoop Distributed Filesystem:  A file system for storing big datasets on a cluster; it makes the cluster look like it’s just one big disk.  Behind the scenes, it replicates the data and protects against node failure.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MapReduce</a:t>
            </a:r>
            <a:r>
              <a:rPr lang="en-US" dirty="0"/>
              <a:t>:  a programming framework for parallel processing of data.  The user defines two programs – a “mapper” and a “reducer” – and Hadoop coordinates execution throughout the cluster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YARN</a:t>
            </a:r>
            <a:r>
              <a:rPr lang="en-US" dirty="0"/>
              <a:t> and the rest of the ecosystem:  YARN is the resource manager and scheduler in newer versions of Hadoop, and it allows other applications besides MapReduce to be executed within a Hadoop cluster.  This has led to a proliferation of new Hadoop-based systems like Pig, Hive, HBase, and Spark</a:t>
            </a:r>
          </a:p>
        </p:txBody>
      </p:sp>
    </p:spTree>
    <p:extLst>
      <p:ext uri="{BB962C8B-B14F-4D97-AF65-F5344CB8AC3E}">
        <p14:creationId xmlns:p14="http://schemas.microsoft.com/office/powerpoint/2010/main" val="3080637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result for edureka logo">
            <a:extLst>
              <a:ext uri="{FF2B5EF4-FFF2-40B4-BE49-F238E27FC236}">
                <a16:creationId xmlns:a16="http://schemas.microsoft.com/office/drawing/2014/main" id="{31B380A9-9643-4244-99CF-D10BA8B06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172" y="179095"/>
            <a:ext cx="1369255" cy="23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475ECC-2C4F-47D8-BF01-E1CFE3B51F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068960"/>
            <a:ext cx="1641817" cy="670408"/>
          </a:xfrm>
          <a:prstGeom prst="rect">
            <a:avLst/>
          </a:prstGeom>
        </p:spPr>
      </p:pic>
      <p:sp>
        <p:nvSpPr>
          <p:cNvPr id="10" name="Cloud 9">
            <a:extLst>
              <a:ext uri="{FF2B5EF4-FFF2-40B4-BE49-F238E27FC236}">
                <a16:creationId xmlns:a16="http://schemas.microsoft.com/office/drawing/2014/main" id="{6FFE5207-F53F-4EE5-99F2-35A8FA78AC44}"/>
              </a:ext>
            </a:extLst>
          </p:cNvPr>
          <p:cNvSpPr/>
          <p:nvPr/>
        </p:nvSpPr>
        <p:spPr>
          <a:xfrm>
            <a:off x="2699792" y="1844824"/>
            <a:ext cx="3699710" cy="3717757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0C31F5-1B96-4FE5-B757-A61512EF0AFB}"/>
              </a:ext>
            </a:extLst>
          </p:cNvPr>
          <p:cNvSpPr txBox="1"/>
          <p:nvPr/>
        </p:nvSpPr>
        <p:spPr>
          <a:xfrm>
            <a:off x="179512" y="5589240"/>
            <a:ext cx="2440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General Batch Processing</a:t>
            </a:r>
          </a:p>
        </p:txBody>
      </p:sp>
      <p:sp>
        <p:nvSpPr>
          <p:cNvPr id="12" name="Right Arrow 26">
            <a:extLst>
              <a:ext uri="{FF2B5EF4-FFF2-40B4-BE49-F238E27FC236}">
                <a16:creationId xmlns:a16="http://schemas.microsoft.com/office/drawing/2014/main" id="{5E30B449-378A-47C7-9851-FFAC15D7F860}"/>
              </a:ext>
            </a:extLst>
          </p:cNvPr>
          <p:cNvSpPr/>
          <p:nvPr/>
        </p:nvSpPr>
        <p:spPr>
          <a:xfrm>
            <a:off x="2194089" y="3368842"/>
            <a:ext cx="410892" cy="23436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ight Arrow 27">
            <a:extLst>
              <a:ext uri="{FF2B5EF4-FFF2-40B4-BE49-F238E27FC236}">
                <a16:creationId xmlns:a16="http://schemas.microsoft.com/office/drawing/2014/main" id="{8711134E-88CF-4FA9-9582-FF9806410D39}"/>
              </a:ext>
            </a:extLst>
          </p:cNvPr>
          <p:cNvSpPr/>
          <p:nvPr/>
        </p:nvSpPr>
        <p:spPr>
          <a:xfrm>
            <a:off x="6686235" y="3341643"/>
            <a:ext cx="410892" cy="23436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D3955D-86A5-4E4E-940F-39EF134AB47F}"/>
              </a:ext>
            </a:extLst>
          </p:cNvPr>
          <p:cNvSpPr txBox="1"/>
          <p:nvPr/>
        </p:nvSpPr>
        <p:spPr>
          <a:xfrm>
            <a:off x="3329740" y="2237873"/>
            <a:ext cx="1026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Pregel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7D1F4C-ABE0-4735-9990-167F152B101F}"/>
              </a:ext>
            </a:extLst>
          </p:cNvPr>
          <p:cNvSpPr txBox="1"/>
          <p:nvPr/>
        </p:nvSpPr>
        <p:spPr>
          <a:xfrm>
            <a:off x="3137236" y="2972311"/>
            <a:ext cx="1074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Dremel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0AC20E-15BD-417C-AD7A-082ED84D19E3}"/>
              </a:ext>
            </a:extLst>
          </p:cNvPr>
          <p:cNvSpPr txBox="1"/>
          <p:nvPr/>
        </p:nvSpPr>
        <p:spPr>
          <a:xfrm>
            <a:off x="3317710" y="3794027"/>
            <a:ext cx="1038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Impala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C9FFE39-5E75-4A01-80EB-03031AD214CE}"/>
              </a:ext>
            </a:extLst>
          </p:cNvPr>
          <p:cNvSpPr txBox="1"/>
          <p:nvPr/>
        </p:nvSpPr>
        <p:spPr>
          <a:xfrm>
            <a:off x="4123825" y="3987589"/>
            <a:ext cx="1384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GraphLab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CD352B-F82D-4C29-955A-87FBCBE42314}"/>
              </a:ext>
            </a:extLst>
          </p:cNvPr>
          <p:cNvSpPr txBox="1"/>
          <p:nvPr/>
        </p:nvSpPr>
        <p:spPr>
          <a:xfrm>
            <a:off x="4444614" y="2033335"/>
            <a:ext cx="1063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Giraph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8D0B7E-0EB7-47D7-A884-EC6395D2049C}"/>
              </a:ext>
            </a:extLst>
          </p:cNvPr>
          <p:cNvSpPr txBox="1"/>
          <p:nvPr/>
        </p:nvSpPr>
        <p:spPr>
          <a:xfrm>
            <a:off x="4213522" y="2731344"/>
            <a:ext cx="794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Drill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E17CB3-D916-4DAD-BF19-6B939BB501C5}"/>
              </a:ext>
            </a:extLst>
          </p:cNvPr>
          <p:cNvSpPr txBox="1"/>
          <p:nvPr/>
        </p:nvSpPr>
        <p:spPr>
          <a:xfrm>
            <a:off x="5327578" y="2497543"/>
            <a:ext cx="794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Tez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8BA7D0-29CC-42D4-A3DA-1B0B7491BCF0}"/>
              </a:ext>
            </a:extLst>
          </p:cNvPr>
          <p:cNvSpPr txBox="1"/>
          <p:nvPr/>
        </p:nvSpPr>
        <p:spPr>
          <a:xfrm>
            <a:off x="5366522" y="3584097"/>
            <a:ext cx="794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278F41-8FDF-4BEC-9CA2-2E2122569FC7}"/>
              </a:ext>
            </a:extLst>
          </p:cNvPr>
          <p:cNvSpPr txBox="1"/>
          <p:nvPr/>
        </p:nvSpPr>
        <p:spPr>
          <a:xfrm>
            <a:off x="4034236" y="3383169"/>
            <a:ext cx="973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8F1E66-E5DA-483F-9FDB-D95F1DFFEBE7}"/>
              </a:ext>
            </a:extLst>
          </p:cNvPr>
          <p:cNvSpPr txBox="1"/>
          <p:nvPr/>
        </p:nvSpPr>
        <p:spPr>
          <a:xfrm>
            <a:off x="3779912" y="5589240"/>
            <a:ext cx="1869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B9BD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Specialized Systems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8A40E9-6F73-43CB-81E1-F3A19759987D}"/>
              </a:ext>
            </a:extLst>
          </p:cNvPr>
          <p:cNvSpPr txBox="1"/>
          <p:nvPr/>
        </p:nvSpPr>
        <p:spPr>
          <a:xfrm>
            <a:off x="2843808" y="6165304"/>
            <a:ext cx="3683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(iterative, interactive, ML, streaming, graph, SQL,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etc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FF1661-B436-43A9-814A-B51739FFBCBD}"/>
              </a:ext>
            </a:extLst>
          </p:cNvPr>
          <p:cNvSpPr txBox="1"/>
          <p:nvPr/>
        </p:nvSpPr>
        <p:spPr>
          <a:xfrm>
            <a:off x="6703408" y="5373216"/>
            <a:ext cx="2440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E522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General Unified Engine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F588A1B-5FD7-49D7-9003-CE8F9399974B}"/>
              </a:ext>
            </a:extLst>
          </p:cNvPr>
          <p:cNvSpPr txBox="1"/>
          <p:nvPr/>
        </p:nvSpPr>
        <p:spPr>
          <a:xfrm>
            <a:off x="698751" y="2422539"/>
            <a:ext cx="1236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(2004 – 2013)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EA11269-3EEE-4D60-8556-8C4F587699D1}"/>
              </a:ext>
            </a:extLst>
          </p:cNvPr>
          <p:cNvSpPr txBox="1"/>
          <p:nvPr/>
        </p:nvSpPr>
        <p:spPr>
          <a:xfrm>
            <a:off x="2843808" y="1484784"/>
            <a:ext cx="1236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(2007 – 2015?)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7120D0-1C06-49BE-9EDE-EE54D163F6CE}"/>
              </a:ext>
            </a:extLst>
          </p:cNvPr>
          <p:cNvSpPr txBox="1"/>
          <p:nvPr/>
        </p:nvSpPr>
        <p:spPr>
          <a:xfrm>
            <a:off x="7483374" y="2233390"/>
            <a:ext cx="1236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(2012– ?)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37F8B31-8A91-4C76-BDF7-A9C0ED80D2F3}"/>
              </a:ext>
            </a:extLst>
          </p:cNvPr>
          <p:cNvSpPr txBox="1"/>
          <p:nvPr/>
        </p:nvSpPr>
        <p:spPr>
          <a:xfrm>
            <a:off x="4828320" y="3149728"/>
            <a:ext cx="1255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Mahout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DDF70B3-AF9F-49DF-9562-82478E250344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325415" y="2866876"/>
            <a:ext cx="1113884" cy="873285"/>
          </a:xfrm>
          <a:prstGeom prst="rect">
            <a:avLst/>
          </a:prstGeom>
          <a:solidFill>
            <a:srgbClr val="92D050"/>
          </a:solidFill>
        </p:spPr>
      </p:pic>
      <p:sp>
        <p:nvSpPr>
          <p:cNvPr id="31" name="Title 1">
            <a:extLst>
              <a:ext uri="{FF2B5EF4-FFF2-40B4-BE49-F238E27FC236}">
                <a16:creationId xmlns:a16="http://schemas.microsoft.com/office/drawing/2014/main" id="{82052879-C738-4D1F-BFBE-5A5A0264B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009" y="114374"/>
            <a:ext cx="10515600" cy="471121"/>
          </a:xfrm>
        </p:spPr>
        <p:txBody>
          <a:bodyPr>
            <a:normAutofit fontScale="90000"/>
          </a:bodyPr>
          <a:lstStyle/>
          <a:p>
            <a:r>
              <a:rPr lang="en-IN" dirty="0"/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1336848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6" grpId="0"/>
      <p:bldP spid="27" grpId="0"/>
      <p:bldP spid="28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result for edureka logo">
            <a:extLst>
              <a:ext uri="{FF2B5EF4-FFF2-40B4-BE49-F238E27FC236}">
                <a16:creationId xmlns:a16="http://schemas.microsoft.com/office/drawing/2014/main" id="{31B380A9-9643-4244-99CF-D10BA8B06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172" y="179095"/>
            <a:ext cx="1369255" cy="237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F62044E-7A62-4A01-81E2-893AB07B618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632760" y="97546"/>
            <a:ext cx="1457985" cy="1143060"/>
          </a:xfrm>
          <a:prstGeom prst="rect">
            <a:avLst/>
          </a:prstGeom>
        </p:spPr>
      </p:pic>
      <p:pic>
        <p:nvPicPr>
          <p:cNvPr id="33" name="Picture 32">
            <a:hlinkClick r:id="rId4"/>
            <a:extLst>
              <a:ext uri="{FF2B5EF4-FFF2-40B4-BE49-F238E27FC236}">
                <a16:creationId xmlns:a16="http://schemas.microsoft.com/office/drawing/2014/main" id="{0150D59A-813E-4B4C-BDA6-5DFFB682F0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096" y="359534"/>
            <a:ext cx="2248901" cy="70965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60B5585-640A-47C6-9AC3-36D916D30077}"/>
              </a:ext>
            </a:extLst>
          </p:cNvPr>
          <p:cNvSpPr txBox="1"/>
          <p:nvPr/>
        </p:nvSpPr>
        <p:spPr>
          <a:xfrm>
            <a:off x="4315522" y="669076"/>
            <a:ext cx="451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1185FDD-6FD4-4FE7-92B7-F38E3DF42C7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665" y="1551525"/>
            <a:ext cx="1286255" cy="52522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47601EE-7426-44CC-BADA-2414B5A1C74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827" y="3183324"/>
            <a:ext cx="1213961" cy="5058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400D6CE-6504-4A44-8A1E-06DB87C44B7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665" y="2272848"/>
            <a:ext cx="429781" cy="60961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A37E774C-A095-41AB-A8C6-80FB2CF28AC9}"/>
              </a:ext>
            </a:extLst>
          </p:cNvPr>
          <p:cNvSpPr txBox="1"/>
          <p:nvPr/>
        </p:nvSpPr>
        <p:spPr>
          <a:xfrm>
            <a:off x="2051720" y="2377602"/>
            <a:ext cx="930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YARN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FA9C0BE-D4B8-4642-9D8B-8D373C54411A}"/>
              </a:ext>
            </a:extLst>
          </p:cNvPr>
          <p:cNvCxnSpPr/>
          <p:nvPr/>
        </p:nvCxnSpPr>
        <p:spPr>
          <a:xfrm>
            <a:off x="3148825" y="2577657"/>
            <a:ext cx="2333393" cy="0"/>
          </a:xfrm>
          <a:prstGeom prst="straightConnector1">
            <a:avLst/>
          </a:prstGeom>
          <a:ln>
            <a:solidFill>
              <a:schemeClr val="tx1">
                <a:lumMod val="85000"/>
              </a:schemeClr>
            </a:solidFill>
            <a:headEnd type="stealth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56081DE-D40D-4187-A5BE-8CFFCDFF9E40}"/>
              </a:ext>
            </a:extLst>
          </p:cNvPr>
          <p:cNvCxnSpPr/>
          <p:nvPr/>
        </p:nvCxnSpPr>
        <p:spPr>
          <a:xfrm>
            <a:off x="3148825" y="1814135"/>
            <a:ext cx="2333393" cy="0"/>
          </a:xfrm>
          <a:prstGeom prst="straightConnector1">
            <a:avLst/>
          </a:prstGeom>
          <a:ln>
            <a:solidFill>
              <a:schemeClr val="tx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7EB5BB0D-7969-4E51-B891-62E7F34F9EAA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5632759" y="1409032"/>
            <a:ext cx="851675" cy="667713"/>
          </a:xfrm>
          <a:prstGeom prst="rect">
            <a:avLst/>
          </a:prstGeom>
          <a:solidFill>
            <a:schemeClr val="accent1"/>
          </a:solidFill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30BEEE6-D357-49BF-B7B5-56E23FDCECA0}"/>
              </a:ext>
            </a:extLst>
          </p:cNvPr>
          <p:cNvCxnSpPr/>
          <p:nvPr/>
        </p:nvCxnSpPr>
        <p:spPr>
          <a:xfrm>
            <a:off x="723436" y="4007452"/>
            <a:ext cx="763579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hlinkClick r:id="rId10"/>
            <a:extLst>
              <a:ext uri="{FF2B5EF4-FFF2-40B4-BE49-F238E27FC236}">
                <a16:creationId xmlns:a16="http://schemas.microsoft.com/office/drawing/2014/main" id="{2E16BB41-62A0-4BE5-A7B2-57CBB3C300E4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680" y="4270062"/>
            <a:ext cx="570787" cy="700967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75D7BE6-6E9D-456C-BDFB-57725C3CC4F2}"/>
              </a:ext>
            </a:extLst>
          </p:cNvPr>
          <p:cNvCxnSpPr/>
          <p:nvPr/>
        </p:nvCxnSpPr>
        <p:spPr>
          <a:xfrm>
            <a:off x="3148825" y="4687743"/>
            <a:ext cx="2333393" cy="0"/>
          </a:xfrm>
          <a:prstGeom prst="straightConnector1">
            <a:avLst/>
          </a:prstGeom>
          <a:ln>
            <a:solidFill>
              <a:schemeClr val="tx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F473A287-AC45-4DEA-96CE-AEF5F935C256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5617731" y="4286688"/>
            <a:ext cx="851675" cy="667713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0196762-1DBA-44E0-A2B9-2C5677566E0B}"/>
              </a:ext>
            </a:extLst>
          </p:cNvPr>
          <p:cNvSpPr txBox="1"/>
          <p:nvPr/>
        </p:nvSpPr>
        <p:spPr>
          <a:xfrm>
            <a:off x="6526251" y="4509990"/>
            <a:ext cx="771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0AA9178-7553-4982-8A17-5EF8D0ED30BB}"/>
              </a:ext>
            </a:extLst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959315" y="5011080"/>
            <a:ext cx="945956" cy="529735"/>
          </a:xfrm>
          <a:prstGeom prst="rect">
            <a:avLst/>
          </a:prstGeom>
        </p:spPr>
      </p:pic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C9B10F1-09D8-42F7-98F7-781C7B55E01B}"/>
              </a:ext>
            </a:extLst>
          </p:cNvPr>
          <p:cNvCxnSpPr/>
          <p:nvPr/>
        </p:nvCxnSpPr>
        <p:spPr>
          <a:xfrm>
            <a:off x="3148825" y="5375401"/>
            <a:ext cx="2333393" cy="0"/>
          </a:xfrm>
          <a:prstGeom prst="straightConnector1">
            <a:avLst/>
          </a:prstGeom>
          <a:ln>
            <a:solidFill>
              <a:schemeClr val="tx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92E1E116-0B3B-4317-88E5-C98194BAA7DF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5617731" y="4874690"/>
            <a:ext cx="851675" cy="667713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A0641D36-5B5C-4B46-9D5C-71C968AC1384}"/>
              </a:ext>
            </a:extLst>
          </p:cNvPr>
          <p:cNvSpPr txBox="1"/>
          <p:nvPr/>
        </p:nvSpPr>
        <p:spPr>
          <a:xfrm>
            <a:off x="6532554" y="5075891"/>
            <a:ext cx="11357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MLlib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F80FAE7F-A9D3-445A-986A-AE64417292B7}"/>
              </a:ext>
            </a:extLst>
          </p:cNvPr>
          <p:cNvCxnSpPr/>
          <p:nvPr/>
        </p:nvCxnSpPr>
        <p:spPr>
          <a:xfrm>
            <a:off x="3163854" y="6039307"/>
            <a:ext cx="2333393" cy="0"/>
          </a:xfrm>
          <a:prstGeom prst="straightConnector1">
            <a:avLst/>
          </a:prstGeom>
          <a:ln>
            <a:solidFill>
              <a:schemeClr val="tx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Picture 51">
            <a:extLst>
              <a:ext uri="{FF2B5EF4-FFF2-40B4-BE49-F238E27FC236}">
                <a16:creationId xmlns:a16="http://schemas.microsoft.com/office/drawing/2014/main" id="{5E1CAA8F-67BB-4BD1-9992-A40BACDEC4AD}"/>
              </a:ext>
            </a:extLst>
          </p:cNvPr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5632759" y="5538596"/>
            <a:ext cx="851675" cy="667713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1E59DBCC-7701-44D5-8D16-A74F22FEE88E}"/>
              </a:ext>
            </a:extLst>
          </p:cNvPr>
          <p:cNvSpPr txBox="1"/>
          <p:nvPr/>
        </p:nvSpPr>
        <p:spPr>
          <a:xfrm>
            <a:off x="6547582" y="5739797"/>
            <a:ext cx="1624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Streaming</a:t>
            </a:r>
          </a:p>
        </p:txBody>
      </p:sp>
      <p:pic>
        <p:nvPicPr>
          <p:cNvPr id="54" name="Picture 4" descr="https://storm.apache.org/images/logocontest/storm_logo_winner.png">
            <a:extLst>
              <a:ext uri="{FF2B5EF4-FFF2-40B4-BE49-F238E27FC236}">
                <a16:creationId xmlns:a16="http://schemas.microsoft.com/office/drawing/2014/main" id="{18C471C5-6918-4788-AC56-F8281A60A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245" y="5804029"/>
            <a:ext cx="1247675" cy="607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A7DAD19-751C-4C1B-841A-2F135F369707}"/>
              </a:ext>
            </a:extLst>
          </p:cNvPr>
          <p:cNvCxnSpPr/>
          <p:nvPr/>
        </p:nvCxnSpPr>
        <p:spPr>
          <a:xfrm>
            <a:off x="3148825" y="3367332"/>
            <a:ext cx="2333393" cy="0"/>
          </a:xfrm>
          <a:prstGeom prst="straightConnector1">
            <a:avLst/>
          </a:prstGeom>
          <a:ln>
            <a:solidFill>
              <a:schemeClr val="tx1">
                <a:lumMod val="85000"/>
              </a:schemeClr>
            </a:solidFill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5FD6F095-0D99-4599-9FF3-9B8F306612E3}"/>
              </a:ext>
            </a:extLst>
          </p:cNvPr>
          <p:cNvSpPr txBox="1"/>
          <p:nvPr/>
        </p:nvSpPr>
        <p:spPr>
          <a:xfrm>
            <a:off x="6341326" y="2408820"/>
            <a:ext cx="1831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YARN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05DBFE64-9948-46CC-8135-A6ADE2BB284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187" y="3082815"/>
            <a:ext cx="1213961" cy="50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550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46" grpId="0"/>
      <p:bldP spid="50" grpId="0"/>
      <p:bldP spid="53" grpId="0"/>
      <p:bldP spid="5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215C6C6-E45C-4179-9FC1-E8A4C1D4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156472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495681-2C32-40DB-A9CD-27C34EA407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007" b="8961"/>
          <a:stretch/>
        </p:blipFill>
        <p:spPr>
          <a:xfrm>
            <a:off x="838200" y="704766"/>
            <a:ext cx="10628376" cy="490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415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ll Tech 2018 internal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</a:spPr>
      <a:bodyPr rtlCol="0" anchor="ctr"/>
      <a:lstStyle>
        <a:defPPr algn="ctr">
          <a:defRPr sz="1200" dirty="0" smtClean="0">
            <a:solidFill>
              <a:schemeClr val="bg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ctr"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CCFDE075-3270-4B81-926B-5ABD2536125B}" vid="{96A420AC-D6FB-4230-95A3-B51DF1DFBC4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7829</TotalTime>
  <Words>460</Words>
  <Application>Microsoft Office PowerPoint</Application>
  <PresentationFormat>Widescreen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Tw Cen MT</vt:lpstr>
      <vt:lpstr>Wingdings</vt:lpstr>
      <vt:lpstr>Office Theme</vt:lpstr>
      <vt:lpstr>Dell Tech 2018 internal</vt:lpstr>
      <vt:lpstr>Some guidelines..</vt:lpstr>
      <vt:lpstr>Big Data World</vt:lpstr>
      <vt:lpstr>Scaling Out Horizontally</vt:lpstr>
      <vt:lpstr>What is Hadoop</vt:lpstr>
      <vt:lpstr>Hadoop Ecosystem</vt:lpstr>
      <vt:lpstr>Spark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Greetings!</dc:title>
  <dc:creator>Solutions 1</dc:creator>
  <cp:lastModifiedBy>Hemant Garg</cp:lastModifiedBy>
  <cp:revision>100</cp:revision>
  <dcterms:created xsi:type="dcterms:W3CDTF">2019-08-29T12:12:24Z</dcterms:created>
  <dcterms:modified xsi:type="dcterms:W3CDTF">2020-06-27T07:14:18Z</dcterms:modified>
</cp:coreProperties>
</file>